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varScale="1">
        <p:scale>
          <a:sx n="66" d="100"/>
          <a:sy n="66" d="100"/>
        </p:scale>
        <p:origin x="-150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6BE8F363-BA33-4ED5-A64F-981495C08DE0}" type="datetimeFigureOut">
              <a:rPr lang="ar-IQ" smtClean="0"/>
              <a:t>10/04/1440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9DE6D744-2A1D-4D41-82BA-D05961ABE5F1}" type="slidenum">
              <a:rPr lang="ar-IQ" smtClean="0"/>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6BE8F363-BA33-4ED5-A64F-981495C08DE0}" type="datetimeFigureOut">
              <a:rPr lang="ar-IQ" smtClean="0"/>
              <a:t>10/04/1440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9DE6D744-2A1D-4D41-82BA-D05961ABE5F1}"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6BE8F363-BA33-4ED5-A64F-981495C08DE0}" type="datetimeFigureOut">
              <a:rPr lang="ar-IQ" smtClean="0"/>
              <a:t>10/04/1440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9DE6D744-2A1D-4D41-82BA-D05961ABE5F1}"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6BE8F363-BA33-4ED5-A64F-981495C08DE0}" type="datetimeFigureOut">
              <a:rPr lang="ar-IQ" smtClean="0"/>
              <a:t>10/04/1440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9DE6D744-2A1D-4D41-82BA-D05961ABE5F1}"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6BE8F363-BA33-4ED5-A64F-981495C08DE0}" type="datetimeFigureOut">
              <a:rPr lang="ar-IQ" smtClean="0"/>
              <a:t>10/04/1440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9DE6D744-2A1D-4D41-82BA-D05961ABE5F1}" type="slidenum">
              <a:rPr lang="ar-IQ" smtClean="0"/>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6BE8F363-BA33-4ED5-A64F-981495C08DE0}" type="datetimeFigureOut">
              <a:rPr lang="ar-IQ" smtClean="0"/>
              <a:t>10/04/1440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9DE6D744-2A1D-4D41-82BA-D05961ABE5F1}" type="slidenum">
              <a:rPr lang="ar-IQ" smtClean="0"/>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6BE8F363-BA33-4ED5-A64F-981495C08DE0}" type="datetimeFigureOut">
              <a:rPr lang="ar-IQ" smtClean="0"/>
              <a:t>10/04/1440</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9DE6D744-2A1D-4D41-82BA-D05961ABE5F1}" type="slidenum">
              <a:rPr lang="ar-IQ" smtClean="0"/>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6BE8F363-BA33-4ED5-A64F-981495C08DE0}" type="datetimeFigureOut">
              <a:rPr lang="ar-IQ" smtClean="0"/>
              <a:t>10/04/1440</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9DE6D744-2A1D-4D41-82BA-D05961ABE5F1}"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6BE8F363-BA33-4ED5-A64F-981495C08DE0}" type="datetimeFigureOut">
              <a:rPr lang="ar-IQ" smtClean="0"/>
              <a:t>10/04/1440</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9DE6D744-2A1D-4D41-82BA-D05961ABE5F1}"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6BE8F363-BA33-4ED5-A64F-981495C08DE0}" type="datetimeFigureOut">
              <a:rPr lang="ar-IQ" smtClean="0"/>
              <a:t>10/04/1440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9DE6D744-2A1D-4D41-82BA-D05961ABE5F1}" type="slidenum">
              <a:rPr lang="ar-IQ" smtClean="0"/>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6BE8F363-BA33-4ED5-A64F-981495C08DE0}" type="datetimeFigureOut">
              <a:rPr lang="ar-IQ" smtClean="0"/>
              <a:t>10/04/1440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9DE6D744-2A1D-4D41-82BA-D05961ABE5F1}" type="slidenum">
              <a:rPr lang="ar-IQ" smtClean="0"/>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6BE8F363-BA33-4ED5-A64F-981495C08DE0}" type="datetimeFigureOut">
              <a:rPr lang="ar-IQ" smtClean="0"/>
              <a:t>10/04/1440</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9DE6D744-2A1D-4D41-82BA-D05961ABE5F1}" type="slidenum">
              <a:rPr lang="ar-IQ" smtClean="0"/>
              <a:t>‹#›</a:t>
            </a:fld>
            <a:endParaRPr lang="ar-IQ"/>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0" y="0"/>
            <a:ext cx="9144000" cy="5693818"/>
          </a:xfrm>
          <a:prstGeom prst="rect">
            <a:avLst/>
          </a:prstGeom>
          <a:noFill/>
          <a:ln w="9525">
            <a:noFill/>
            <a:miter lim="800000"/>
            <a:headEnd/>
            <a:tailEnd/>
          </a:ln>
          <a:effectLst/>
        </p:spPr>
        <p:txBody>
          <a:bodyPr vert="horz" wrap="square" lIns="91440" tIns="76176" rIns="91440" bIns="76176" numCol="1" anchor="ctr" anchorCtr="0" compatLnSpc="1">
            <a:prstTxWarp prst="textNoShape">
              <a:avLst/>
            </a:prstTxWarp>
            <a:spAutoFit/>
          </a:bodyPr>
          <a:lstStyle/>
          <a:p>
            <a:pPr marL="0" marR="0" lvl="0" indent="0" defTabSz="914400" rtl="1" eaLnBrk="1" fontAlgn="base" latinLnBrk="0" hangingPunct="1">
              <a:lnSpc>
                <a:spcPct val="100000"/>
              </a:lnSpc>
              <a:spcBef>
                <a:spcPct val="0"/>
              </a:spcBef>
              <a:spcAft>
                <a:spcPct val="0"/>
              </a:spcAft>
              <a:buClrTx/>
              <a:buSzTx/>
              <a:buFontTx/>
              <a:buNone/>
              <a:tabLst/>
            </a:pPr>
            <a:r>
              <a:rPr kumimoji="0" lang="ar-IQ" sz="24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رياضة المبارزة</a:t>
            </a:r>
            <a:endParaRPr kumimoji="0" lang="en-US" sz="2400" b="1" i="0" u="none" strike="noStrike" cap="none" normalizeH="0" baseline="0" dirty="0" smtClean="0">
              <a:ln>
                <a:noFill/>
              </a:ln>
              <a:solidFill>
                <a:srgbClr val="000000"/>
              </a:solidFill>
              <a:effectLst/>
              <a:latin typeface="Arial" pitchFamily="34" charset="0"/>
              <a:ea typeface="Times New Roman" pitchFamily="18" charset="0"/>
              <a:cs typeface="SKR HEAD1"/>
            </a:endParaRPr>
          </a:p>
          <a:p>
            <a:pPr lvl="0" rtl="0" eaLnBrk="0" fontAlgn="base" hangingPunct="0">
              <a:spcBef>
                <a:spcPct val="0"/>
              </a:spcBef>
              <a:spcAft>
                <a:spcPct val="0"/>
              </a:spcAft>
            </a:pPr>
            <a:r>
              <a:rPr kumimoji="0" lang="ar-IQ" sz="24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المبارزة هي رياضة الهجوم والدفاع بين المتنافسين </a:t>
            </a:r>
            <a:r>
              <a:rPr kumimoji="0" lang="ar-IQ" sz="2400" b="0" i="0" u="none" strike="noStrike" cap="none" normalizeH="0" baseline="0" dirty="0" err="1" smtClean="0">
                <a:ln>
                  <a:noFill/>
                </a:ln>
                <a:solidFill>
                  <a:schemeClr val="tx1"/>
                </a:solidFill>
                <a:effectLst/>
                <a:latin typeface="Simplified Arabic" pitchFamily="18" charset="-78"/>
                <a:ea typeface="Times New Roman" pitchFamily="18" charset="0"/>
                <a:cs typeface="Simplified Arabic" pitchFamily="18" charset="-78"/>
              </a:rPr>
              <a:t>اذ</a:t>
            </a:r>
            <a:r>
              <a:rPr kumimoji="0" lang="ar-IQ" sz="24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يحاول كل منهما </a:t>
            </a:r>
            <a:r>
              <a:rPr kumimoji="0" lang="ar-IQ" sz="2400" b="0" i="0" u="none" strike="noStrike" cap="none" normalizeH="0" baseline="0" dirty="0" err="1" smtClean="0">
                <a:ln>
                  <a:noFill/>
                </a:ln>
                <a:solidFill>
                  <a:schemeClr val="tx1"/>
                </a:solidFill>
                <a:effectLst/>
                <a:latin typeface="Simplified Arabic" pitchFamily="18" charset="-78"/>
                <a:ea typeface="Times New Roman" pitchFamily="18" charset="0"/>
                <a:cs typeface="Simplified Arabic" pitchFamily="18" charset="-78"/>
              </a:rPr>
              <a:t>ان</a:t>
            </a:r>
            <a:r>
              <a:rPr kumimoji="0" lang="ar-IQ" sz="24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يسجل لمسات على </a:t>
            </a:r>
            <a:r>
              <a:rPr kumimoji="0" lang="ar-IQ" sz="2400" b="0" i="0" u="none" strike="noStrike" cap="none" normalizeH="0" baseline="0" dirty="0" err="1" smtClean="0">
                <a:ln>
                  <a:noFill/>
                </a:ln>
                <a:solidFill>
                  <a:schemeClr val="tx1"/>
                </a:solidFill>
                <a:effectLst/>
                <a:latin typeface="Simplified Arabic" pitchFamily="18" charset="-78"/>
                <a:ea typeface="Times New Roman" pitchFamily="18" charset="0"/>
                <a:cs typeface="Simplified Arabic" pitchFamily="18" charset="-78"/>
              </a:rPr>
              <a:t>الاَخر</a:t>
            </a:r>
            <a:r>
              <a:rPr kumimoji="0" lang="ar-IQ" sz="24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بالجزء المخصص للمس اتجاه هدف محدد وتستمر العملية حتى يسجل أحد المتنافسين</a:t>
            </a:r>
            <a:r>
              <a:rPr kumimoji="0" lang="ar-SA" sz="24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(5) </a:t>
            </a:r>
            <a:r>
              <a:rPr kumimoji="0" lang="ar-IQ" sz="24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لمسات أو بعد انتهاء الوقت المحدد، ويعد سلاح الشيش أحد ثلاثة أسلحه بالمبارزة وهو أساس تعلم المهارات بصورة عامة في رياضة  المبارزة</a:t>
            </a:r>
            <a:r>
              <a:rPr kumimoji="0" lang="ar-SA" sz="24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a:t>
            </a:r>
            <a:r>
              <a:rPr kumimoji="0" lang="ar-IQ" sz="24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كما </a:t>
            </a:r>
            <a:r>
              <a:rPr kumimoji="0" lang="ar-IQ" sz="2400" b="0" i="0" u="none" strike="noStrike" cap="none" normalizeH="0" baseline="0" dirty="0" err="1" smtClean="0">
                <a:ln>
                  <a:noFill/>
                </a:ln>
                <a:solidFill>
                  <a:schemeClr val="tx1"/>
                </a:solidFill>
                <a:effectLst/>
                <a:latin typeface="Simplified Arabic" pitchFamily="18" charset="-78"/>
                <a:ea typeface="Times New Roman" pitchFamily="18" charset="0"/>
                <a:cs typeface="Simplified Arabic" pitchFamily="18" charset="-78"/>
              </a:rPr>
              <a:t>ان</a:t>
            </a:r>
            <a:r>
              <a:rPr kumimoji="0" lang="ar-IQ" sz="24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المبارزة بطبيعتها تتطلب قرارات </a:t>
            </a:r>
            <a:r>
              <a:rPr lang="ar-IQ" sz="2400" dirty="0"/>
              <a:t>فالمبارزة هي </a:t>
            </a:r>
            <a:r>
              <a:rPr lang="ar-SA" sz="2400" dirty="0"/>
              <a:t>نزال </a:t>
            </a:r>
            <a:r>
              <a:rPr lang="ar-IQ" sz="2400" dirty="0"/>
              <a:t>بين متنافسين يتبادلان الهجوم والدفاع كل منهم يحاول أن يصل إلى هدف المنافس للحصول على لمسة من على الهدف القانوني المحدد على سطح جسم المنافس خلال وتعد المبارزة من الألعاب الرياضية التي تتطلب إعدادا شاملا في جميع الجوانب البدنية والنفسية والخططية والفنية والعقلية وتعتمد على علوم مختلفة كعلم الحركة </a:t>
            </a:r>
            <a:r>
              <a:rPr lang="ar-IQ" sz="2400" dirty="0" err="1"/>
              <a:t>و</a:t>
            </a:r>
            <a:r>
              <a:rPr lang="ar-IQ" sz="2400" dirty="0"/>
              <a:t> </a:t>
            </a:r>
            <a:r>
              <a:rPr lang="ar-IQ" sz="2400" dirty="0" err="1"/>
              <a:t>الفسلجة</a:t>
            </a:r>
            <a:r>
              <a:rPr lang="ar-IQ" sz="2400" dirty="0"/>
              <a:t> </a:t>
            </a:r>
            <a:r>
              <a:rPr lang="ar-IQ" sz="2400" dirty="0" err="1"/>
              <a:t>والبايوميكانيك</a:t>
            </a:r>
            <a:r>
              <a:rPr lang="ar-IQ" sz="2400" dirty="0"/>
              <a:t> وعلوم أخرى، ولغرض تسجيل لمسة على الخصم يجب القيام بهجوم </a:t>
            </a:r>
            <a:r>
              <a:rPr lang="ar-IQ" sz="2400" dirty="0" err="1"/>
              <a:t>او</a:t>
            </a:r>
            <a:r>
              <a:rPr lang="ar-IQ" sz="2400" dirty="0"/>
              <a:t> دفاع يلزمهما الدقة والإتقان في اختيار المسافة والتوقيت المناسبين</a:t>
            </a:r>
            <a:r>
              <a:rPr lang="ar-SA" sz="2400" dirty="0"/>
              <a:t>.  </a:t>
            </a:r>
            <a:r>
              <a:rPr lang="ar-IQ" sz="2400" dirty="0"/>
              <a:t>وان الهجوم يعتمد على مد الذراع مع الطعن </a:t>
            </a:r>
            <a:r>
              <a:rPr lang="ar-IQ" sz="2400" dirty="0" err="1"/>
              <a:t>او</a:t>
            </a:r>
            <a:r>
              <a:rPr lang="ar-IQ" sz="2400" dirty="0"/>
              <a:t> مد الذراع للأمام مع خطوة ثم الطعن وخاصة عندما يتواجد الخصم على بعد مناسب للهجوم ولكي يتحاشى اللمسات يستخدم المدافع مجموعة من الدفاعات </a:t>
            </a:r>
            <a:r>
              <a:rPr lang="ar-IQ" sz="2400" dirty="0" err="1"/>
              <a:t>او</a:t>
            </a:r>
            <a:r>
              <a:rPr lang="ar-IQ" sz="2400" dirty="0"/>
              <a:t> الحركات المغلقة التي تحيد الهجوم وتبعده وقد يقوم المدافع بدوره بعد ذلك بالهجوم لتسجيل </a:t>
            </a:r>
            <a:r>
              <a:rPr lang="ar-IQ" sz="2400" dirty="0" err="1"/>
              <a:t>لمسة</a:t>
            </a:r>
            <a:r>
              <a:rPr lang="ar-IQ" sz="2400" dirty="0" err="1" smtClean="0"/>
              <a:t>الفترة</a:t>
            </a:r>
            <a:r>
              <a:rPr lang="ar-IQ" sz="2400" dirty="0" smtClean="0"/>
              <a:t> </a:t>
            </a:r>
            <a:r>
              <a:rPr lang="ar-IQ" sz="2400" dirty="0"/>
              <a:t>الزمنية التي حددها </a:t>
            </a:r>
            <a:r>
              <a:rPr lang="ar-IQ" sz="2400" dirty="0" err="1"/>
              <a:t>القانون</a:t>
            </a:r>
            <a:r>
              <a:rPr kumimoji="0" lang="ar-IQ" sz="2400" b="0" i="0" u="none" strike="noStrike" cap="none" normalizeH="0" baseline="0" dirty="0" err="1" smtClean="0">
                <a:ln>
                  <a:noFill/>
                </a:ln>
                <a:solidFill>
                  <a:schemeClr val="tx1"/>
                </a:solidFill>
                <a:effectLst/>
                <a:latin typeface="Simplified Arabic" pitchFamily="18" charset="-78"/>
                <a:ea typeface="Times New Roman" pitchFamily="18" charset="0"/>
                <a:cs typeface="Simplified Arabic" pitchFamily="18" charset="-78"/>
              </a:rPr>
              <a:t>حاسمة</a:t>
            </a:r>
            <a:r>
              <a:rPr kumimoji="0" lang="ar-IQ" sz="24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وسريعة ونشيطة كما تتطلب قوة تحمل</a:t>
            </a:r>
            <a:r>
              <a:rPr kumimoji="0" lang="en-US" sz="2400" b="0" i="0" u="none" strike="noStrike" cap="none" normalizeH="0" baseline="0" dirty="0" smtClean="0">
                <a:ln>
                  <a:noFill/>
                </a:ln>
                <a:solidFill>
                  <a:schemeClr val="tx1"/>
                </a:solidFill>
                <a:effectLst/>
                <a:latin typeface="Arial" pitchFamily="34" charset="0"/>
                <a:cs typeface="Arial" pitchFamily="34" charset="0"/>
              </a:rPr>
              <a: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ChangeArrowheads="1"/>
          </p:cNvSpPr>
          <p:nvPr/>
        </p:nvSpPr>
        <p:spPr bwMode="auto">
          <a:xfrm>
            <a:off x="0" y="0"/>
            <a:ext cx="9144000" cy="267765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defTabSz="914400" rtl="1" eaLnBrk="1" fontAlgn="base" latinLnBrk="0" hangingPunct="1">
              <a:lnSpc>
                <a:spcPct val="100000"/>
              </a:lnSpc>
              <a:spcBef>
                <a:spcPct val="0"/>
              </a:spcBef>
              <a:spcAft>
                <a:spcPct val="0"/>
              </a:spcAft>
              <a:buClrTx/>
              <a:buSzTx/>
              <a:buFontTx/>
              <a:buNone/>
              <a:tabLst/>
            </a:pPr>
            <a:r>
              <a:rPr kumimoji="0" lang="ar-IQ" sz="24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وبما </a:t>
            </a:r>
            <a:r>
              <a:rPr kumimoji="0" lang="ar-IQ" sz="2400" b="0" i="0" u="none" strike="noStrike" cap="none" normalizeH="0" baseline="0" dirty="0" err="1" smtClean="0">
                <a:ln>
                  <a:noFill/>
                </a:ln>
                <a:solidFill>
                  <a:schemeClr val="tx1"/>
                </a:solidFill>
                <a:effectLst/>
                <a:latin typeface="Simplified Arabic" pitchFamily="18" charset="-78"/>
                <a:ea typeface="Times New Roman" pitchFamily="18" charset="0"/>
                <a:cs typeface="Simplified Arabic" pitchFamily="18" charset="-78"/>
              </a:rPr>
              <a:t>ان</a:t>
            </a:r>
            <a:r>
              <a:rPr kumimoji="0" lang="ar-IQ" sz="24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رياضة المبارزة من الألعاب الفردية التي تحتاج من ممارسيها </a:t>
            </a:r>
            <a:r>
              <a:rPr kumimoji="0" lang="ar-IQ" sz="2400" b="0" i="0" u="none" strike="noStrike" cap="none" normalizeH="0" baseline="0" dirty="0" err="1" smtClean="0">
                <a:ln>
                  <a:noFill/>
                </a:ln>
                <a:solidFill>
                  <a:schemeClr val="tx1"/>
                </a:solidFill>
                <a:effectLst/>
                <a:latin typeface="Simplified Arabic" pitchFamily="18" charset="-78"/>
                <a:ea typeface="Times New Roman" pitchFamily="18" charset="0"/>
                <a:cs typeface="Simplified Arabic" pitchFamily="18" charset="-78"/>
              </a:rPr>
              <a:t>الى</a:t>
            </a:r>
            <a:r>
              <a:rPr kumimoji="0" lang="ar-IQ" sz="24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قدرات حركية خاصة لكي يتقدم اللاعبون بمستوى وبصفة مستمرة كي يستطيعوا الوصول إلى الأداء الفني الأفضل، فاللاعب الذي يكون متكامل بدنياً ونفسياً يعمل على تحقيق مستوى </a:t>
            </a:r>
            <a:r>
              <a:rPr kumimoji="0" lang="ar-IQ" sz="2400" b="0" i="0" u="none" strike="noStrike" cap="none" normalizeH="0" baseline="0" dirty="0" err="1" smtClean="0">
                <a:ln>
                  <a:noFill/>
                </a:ln>
                <a:solidFill>
                  <a:schemeClr val="tx1"/>
                </a:solidFill>
                <a:effectLst/>
                <a:latin typeface="Simplified Arabic" pitchFamily="18" charset="-78"/>
                <a:ea typeface="Times New Roman" pitchFamily="18" charset="0"/>
                <a:cs typeface="Simplified Arabic" pitchFamily="18" charset="-78"/>
              </a:rPr>
              <a:t>مهاري</a:t>
            </a:r>
            <a:r>
              <a:rPr kumimoji="0" lang="ar-IQ" sz="24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أفضل ومن ثم الانجاز العالي. </a:t>
            </a:r>
          </a:p>
          <a:p>
            <a:pPr lvl="0" rtl="0" eaLnBrk="0" fontAlgn="base" hangingPunct="0">
              <a:spcBef>
                <a:spcPct val="0"/>
              </a:spcBef>
              <a:spcAft>
                <a:spcPct val="0"/>
              </a:spcAft>
            </a:pPr>
            <a:r>
              <a:rPr kumimoji="0" lang="ar-IQ" sz="24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لأن قانون هذه الرياضة يحكم بتسجيل خمس لمسات على المنافس خلال ثلاث دقائق يجعل </a:t>
            </a:r>
            <a:r>
              <a:rPr lang="ar-IQ" sz="2400" dirty="0"/>
              <a:t>وللمبارزة ثلاثة أسلحة رئيسة هي سلاح الشيش </a:t>
            </a:r>
            <a:r>
              <a:rPr lang="en-US" sz="2400" dirty="0"/>
              <a:t>(Le </a:t>
            </a:r>
            <a:r>
              <a:rPr lang="en-US" sz="2400" dirty="0" err="1"/>
              <a:t>fleuret</a:t>
            </a:r>
            <a:r>
              <a:rPr lang="en-US" sz="2400" dirty="0"/>
              <a:t>)</a:t>
            </a:r>
            <a:r>
              <a:rPr lang="ar-IQ" sz="2400" dirty="0"/>
              <a:t>، وسلاح سيف المبارزة </a:t>
            </a:r>
            <a:r>
              <a:rPr lang="en-US" sz="2400" dirty="0"/>
              <a:t>(Epee)</a:t>
            </a:r>
            <a:r>
              <a:rPr lang="ar-IQ" sz="2400" dirty="0"/>
              <a:t>، وسلاح السيف العربي </a:t>
            </a:r>
            <a:r>
              <a:rPr lang="en-US" sz="2400" dirty="0"/>
              <a:t>(Saber</a:t>
            </a:r>
            <a:r>
              <a:rPr kumimoji="0" lang="ar-IQ" sz="24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هذا العمل صعباً كونها أداء تمرينات وتدريبات كافية</a:t>
            </a:r>
            <a:r>
              <a:rPr kumimoji="0" lang="en-US" sz="2400" b="0" i="0" u="none" strike="noStrike" cap="none" normalizeH="0" baseline="0" dirty="0" smtClean="0">
                <a:ln>
                  <a:noFill/>
                </a:ln>
                <a:solidFill>
                  <a:schemeClr val="tx1"/>
                </a:solidFill>
                <a:effectLst/>
                <a:latin typeface="Arial" pitchFamily="34" charset="0"/>
                <a:cs typeface="Arial" pitchFamily="34" charset="0"/>
              </a:rPr>
              <a:t> </a:t>
            </a:r>
          </a:p>
        </p:txBody>
      </p:sp>
    </p:spTree>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TotalTime>
  <Words>290</Words>
  <Application>Microsoft Office PowerPoint</Application>
  <PresentationFormat>عرض على الشاشة (3:4)‏</PresentationFormat>
  <Paragraphs>4</Paragraphs>
  <Slides>2</Slides>
  <Notes>0</Notes>
  <HiddenSlides>0</HiddenSlides>
  <MMClips>0</MMClips>
  <ScaleCrop>false</ScaleCrop>
  <HeadingPairs>
    <vt:vector size="4" baseType="variant">
      <vt:variant>
        <vt:lpstr>سمة</vt:lpstr>
      </vt:variant>
      <vt:variant>
        <vt:i4>1</vt:i4>
      </vt:variant>
      <vt:variant>
        <vt:lpstr>عناوين الشرائح</vt:lpstr>
      </vt:variant>
      <vt:variant>
        <vt:i4>2</vt:i4>
      </vt:variant>
    </vt:vector>
  </HeadingPairs>
  <TitlesOfParts>
    <vt:vector size="3" baseType="lpstr">
      <vt:lpstr>سمة Office</vt:lpstr>
      <vt:lpstr>الشريحة 1</vt:lpstr>
      <vt:lpstr>الشريحة 2</vt:lpstr>
    </vt:vector>
  </TitlesOfParts>
  <Company>Shamfuture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الشريحة 1</dc:title>
  <dc:creator>Shamfuture</dc:creator>
  <cp:lastModifiedBy>Shamfuture</cp:lastModifiedBy>
  <cp:revision>1</cp:revision>
  <dcterms:created xsi:type="dcterms:W3CDTF">2018-12-18T14:36:11Z</dcterms:created>
  <dcterms:modified xsi:type="dcterms:W3CDTF">2018-12-18T14:39:20Z</dcterms:modified>
</cp:coreProperties>
</file>